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Corbel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h8a0TxPW2LNtXkUv81KsGPgvMG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rbel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Corbel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Corbel-italic.fntdata"/><Relationship Id="rId6" Type="http://schemas.openxmlformats.org/officeDocument/2006/relationships/slide" Target="slides/slide2.xml"/><Relationship Id="rId18" Type="http://schemas.openxmlformats.org/officeDocument/2006/relationships/font" Target="fonts/Corbel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03a16664d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03a16664d4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3a16664d4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03a16664d4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03a16664d4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03a16664d4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03a16664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03a16664d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03a16664d4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03a16664d4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03a16664d4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03a16664d4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type="ctrTitle"/>
          </p:nvPr>
        </p:nvSpPr>
        <p:spPr>
          <a:xfrm>
            <a:off x="552090" y="3429000"/>
            <a:ext cx="11248253" cy="2867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orbel"/>
              <a:buNone/>
              <a:defRPr b="1" sz="5400" cap="none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/>
          <p:nvPr>
            <p:ph idx="2" type="pic"/>
          </p:nvPr>
        </p:nvSpPr>
        <p:spPr>
          <a:xfrm>
            <a:off x="0" y="0"/>
            <a:ext cx="7718792" cy="3052119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0" name="Google Shape;20;p15"/>
          <p:cNvSpPr/>
          <p:nvPr/>
        </p:nvSpPr>
        <p:spPr>
          <a:xfrm>
            <a:off x="7710880" y="0"/>
            <a:ext cx="4481120" cy="3052118"/>
          </a:xfrm>
          <a:prstGeom prst="rect">
            <a:avLst/>
          </a:prstGeom>
          <a:solidFill>
            <a:srgbClr val="D6ED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" name="Google Shape;21;p15"/>
          <p:cNvCxnSpPr/>
          <p:nvPr/>
        </p:nvCxnSpPr>
        <p:spPr>
          <a:xfrm>
            <a:off x="7710880" y="0"/>
            <a:ext cx="0" cy="3052118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" name="Google Shape;22;p15"/>
          <p:cNvCxnSpPr/>
          <p:nvPr/>
        </p:nvCxnSpPr>
        <p:spPr>
          <a:xfrm>
            <a:off x="-7912" y="3052119"/>
            <a:ext cx="12199912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" name="Google Shape;2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28515" y="130630"/>
            <a:ext cx="1632857" cy="163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able">
  <p:cSld name="Title + Tabl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/>
          <p:nvPr/>
        </p:nvSpPr>
        <p:spPr>
          <a:xfrm>
            <a:off x="0" y="0"/>
            <a:ext cx="5486400" cy="6293922"/>
          </a:xfrm>
          <a:prstGeom prst="rect">
            <a:avLst/>
          </a:prstGeom>
          <a:solidFill>
            <a:srgbClr val="D6ED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24"/>
          <p:cNvCxnSpPr/>
          <p:nvPr/>
        </p:nvCxnSpPr>
        <p:spPr>
          <a:xfrm>
            <a:off x="5486400" y="0"/>
            <a:ext cx="0" cy="6335486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24"/>
          <p:cNvSpPr txBox="1"/>
          <p:nvPr>
            <p:ph type="title"/>
          </p:nvPr>
        </p:nvSpPr>
        <p:spPr>
          <a:xfrm>
            <a:off x="380999" y="861708"/>
            <a:ext cx="4905375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Corbe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4"/>
          <p:cNvSpPr txBox="1"/>
          <p:nvPr>
            <p:ph idx="10" type="dt"/>
          </p:nvPr>
        </p:nvSpPr>
        <p:spPr>
          <a:xfrm>
            <a:off x="262465" y="637769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4"/>
          <p:cNvSpPr txBox="1"/>
          <p:nvPr>
            <p:ph idx="12" type="sldNum"/>
          </p:nvPr>
        </p:nvSpPr>
        <p:spPr>
          <a:xfrm>
            <a:off x="10485851" y="637769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24"/>
          <p:cNvSpPr txBox="1"/>
          <p:nvPr>
            <p:ph idx="11" type="ftr"/>
          </p:nvPr>
        </p:nvSpPr>
        <p:spPr>
          <a:xfrm>
            <a:off x="4038600" y="637769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2" showMasterSp="0">
  <p:cSld name="Section Title 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/>
          <p:nvPr/>
        </p:nvSpPr>
        <p:spPr>
          <a:xfrm>
            <a:off x="0" y="1"/>
            <a:ext cx="8067518" cy="2255520"/>
          </a:xfrm>
          <a:prstGeom prst="rect">
            <a:avLst/>
          </a:prstGeom>
          <a:solidFill>
            <a:srgbClr val="D6ED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5"/>
          <p:cNvSpPr txBox="1"/>
          <p:nvPr>
            <p:ph type="ctrTitle"/>
          </p:nvPr>
        </p:nvSpPr>
        <p:spPr>
          <a:xfrm>
            <a:off x="457199" y="2624671"/>
            <a:ext cx="6752276" cy="369885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orbel"/>
              <a:buNone/>
              <a:defRPr b="1" sz="6600" cap="none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5"/>
          <p:cNvSpPr/>
          <p:nvPr>
            <p:ph idx="2" type="pic"/>
          </p:nvPr>
        </p:nvSpPr>
        <p:spPr>
          <a:xfrm>
            <a:off x="7225666" y="-1"/>
            <a:ext cx="4966334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pic>
        <p:nvPicPr>
          <p:cNvPr id="115" name="Google Shape;11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1822" y="237420"/>
            <a:ext cx="1714789" cy="1714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25"/>
          <p:cNvGrpSpPr/>
          <p:nvPr/>
        </p:nvGrpSpPr>
        <p:grpSpPr>
          <a:xfrm>
            <a:off x="0" y="0"/>
            <a:ext cx="7209476" cy="6858000"/>
            <a:chOff x="0" y="0"/>
            <a:chExt cx="7209476" cy="6858000"/>
          </a:xfrm>
        </p:grpSpPr>
        <p:cxnSp>
          <p:nvCxnSpPr>
            <p:cNvPr id="117" name="Google Shape;117;p25"/>
            <p:cNvCxnSpPr/>
            <p:nvPr/>
          </p:nvCxnSpPr>
          <p:spPr>
            <a:xfrm>
              <a:off x="0" y="2271831"/>
              <a:ext cx="7209476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" name="Google Shape;118;p25"/>
            <p:cNvCxnSpPr/>
            <p:nvPr/>
          </p:nvCxnSpPr>
          <p:spPr>
            <a:xfrm>
              <a:off x="7209476" y="0"/>
              <a:ext cx="0" cy="68580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 showMasterSp="0">
  <p:cSld name="Title Slide 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/>
          <p:nvPr>
            <p:ph type="ctrTitle"/>
          </p:nvPr>
        </p:nvSpPr>
        <p:spPr>
          <a:xfrm>
            <a:off x="365760" y="3429000"/>
            <a:ext cx="11402907" cy="200451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orbel"/>
              <a:buNone/>
              <a:defRPr b="1" sz="5400" cap="none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6"/>
          <p:cNvSpPr txBox="1"/>
          <p:nvPr>
            <p:ph idx="1" type="subTitle"/>
          </p:nvPr>
        </p:nvSpPr>
        <p:spPr>
          <a:xfrm>
            <a:off x="365760" y="5559552"/>
            <a:ext cx="11402907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4800"/>
              <a:buNone/>
              <a:defRPr b="1" sz="3200" cap="none">
                <a:solidFill>
                  <a:srgbClr val="262626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3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3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2" name="Google Shape;122;p26"/>
          <p:cNvSpPr/>
          <p:nvPr>
            <p:ph idx="2" type="pic"/>
          </p:nvPr>
        </p:nvSpPr>
        <p:spPr>
          <a:xfrm>
            <a:off x="4473208" y="0"/>
            <a:ext cx="7718792" cy="3052119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3" name="Google Shape;123;p26"/>
          <p:cNvSpPr/>
          <p:nvPr/>
        </p:nvSpPr>
        <p:spPr>
          <a:xfrm>
            <a:off x="0" y="0"/>
            <a:ext cx="4481120" cy="3052110"/>
          </a:xfrm>
          <a:prstGeom prst="rect">
            <a:avLst/>
          </a:prstGeom>
          <a:solidFill>
            <a:srgbClr val="D6ED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" name="Google Shape;124;p26"/>
          <p:cNvCxnSpPr/>
          <p:nvPr/>
        </p:nvCxnSpPr>
        <p:spPr>
          <a:xfrm>
            <a:off x="4480560" y="0"/>
            <a:ext cx="0" cy="305211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" name="Google Shape;125;p26"/>
          <p:cNvCxnSpPr/>
          <p:nvPr/>
        </p:nvCxnSpPr>
        <p:spPr>
          <a:xfrm>
            <a:off x="-7912" y="3052119"/>
            <a:ext cx="12199912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6" name="Google Shape;12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6264" y="130630"/>
            <a:ext cx="1632857" cy="163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 showMasterSp="0">
  <p:cSld name="Section Title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/>
          <p:nvPr/>
        </p:nvSpPr>
        <p:spPr>
          <a:xfrm>
            <a:off x="-1" y="0"/>
            <a:ext cx="7710879" cy="4380973"/>
          </a:xfrm>
          <a:prstGeom prst="rect">
            <a:avLst/>
          </a:prstGeom>
          <a:solidFill>
            <a:srgbClr val="D6ED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7"/>
          <p:cNvSpPr txBox="1"/>
          <p:nvPr>
            <p:ph type="ctrTitle"/>
          </p:nvPr>
        </p:nvSpPr>
        <p:spPr>
          <a:xfrm>
            <a:off x="469275" y="365759"/>
            <a:ext cx="6990772" cy="3567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orbel"/>
              <a:buNone/>
              <a:defRPr b="1" sz="5400" cap="none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7"/>
          <p:cNvSpPr txBox="1"/>
          <p:nvPr>
            <p:ph idx="1" type="subTitle"/>
          </p:nvPr>
        </p:nvSpPr>
        <p:spPr>
          <a:xfrm>
            <a:off x="469275" y="4746732"/>
            <a:ext cx="6990772" cy="172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4800"/>
              <a:buNone/>
              <a:defRPr b="1" sz="3200" cap="none">
                <a:solidFill>
                  <a:srgbClr val="262626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3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3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1" name="Google Shape;131;p27"/>
          <p:cNvSpPr/>
          <p:nvPr/>
        </p:nvSpPr>
        <p:spPr>
          <a:xfrm>
            <a:off x="7710880" y="0"/>
            <a:ext cx="4481120" cy="6858000"/>
          </a:xfrm>
          <a:prstGeom prst="rect">
            <a:avLst/>
          </a:prstGeom>
          <a:solidFill>
            <a:srgbClr val="C2E46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" name="Google Shape;132;p27"/>
          <p:cNvCxnSpPr/>
          <p:nvPr/>
        </p:nvCxnSpPr>
        <p:spPr>
          <a:xfrm>
            <a:off x="7710880" y="0"/>
            <a:ext cx="0" cy="68580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" name="Google Shape;133;p27"/>
          <p:cNvCxnSpPr/>
          <p:nvPr/>
        </p:nvCxnSpPr>
        <p:spPr>
          <a:xfrm>
            <a:off x="-7914" y="4380978"/>
            <a:ext cx="7718792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4" name="Google Shape;13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28515" y="130630"/>
            <a:ext cx="1632857" cy="163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idx="10" type="dt"/>
          </p:nvPr>
        </p:nvSpPr>
        <p:spPr>
          <a:xfrm>
            <a:off x="262465" y="637769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8"/>
          <p:cNvSpPr txBox="1"/>
          <p:nvPr>
            <p:ph idx="12" type="sldNum"/>
          </p:nvPr>
        </p:nvSpPr>
        <p:spPr>
          <a:xfrm>
            <a:off x="10485851" y="637769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28"/>
          <p:cNvSpPr txBox="1"/>
          <p:nvPr>
            <p:ph idx="11" type="ftr"/>
          </p:nvPr>
        </p:nvSpPr>
        <p:spPr>
          <a:xfrm>
            <a:off x="4038600" y="637769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Title-R1d.png" id="140" name="Google Shape;140;g303a16664d4_0_1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303a16664d4_0_155"/>
          <p:cNvSpPr txBox="1"/>
          <p:nvPr>
            <p:ph type="ctrTitle"/>
          </p:nvPr>
        </p:nvSpPr>
        <p:spPr>
          <a:xfrm>
            <a:off x="1751012" y="1300785"/>
            <a:ext cx="8690100" cy="25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303a16664d4_0_155"/>
          <p:cNvSpPr txBox="1"/>
          <p:nvPr>
            <p:ph idx="1" type="subTitle"/>
          </p:nvPr>
        </p:nvSpPr>
        <p:spPr>
          <a:xfrm>
            <a:off x="1751012" y="3886200"/>
            <a:ext cx="86901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7F7F7F"/>
                </a:solidFill>
              </a:defRPr>
            </a:lvl1pPr>
            <a:lvl2pPr lvl="1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25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3" name="Google Shape;143;g303a16664d4_0_155"/>
          <p:cNvSpPr txBox="1"/>
          <p:nvPr>
            <p:ph idx="10" type="dt"/>
          </p:nvPr>
        </p:nvSpPr>
        <p:spPr>
          <a:xfrm>
            <a:off x="7678737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g303a16664d4_0_155"/>
          <p:cNvSpPr txBox="1"/>
          <p:nvPr>
            <p:ph idx="11" type="ftr"/>
          </p:nvPr>
        </p:nvSpPr>
        <p:spPr>
          <a:xfrm>
            <a:off x="91377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303a16664d4_0_155"/>
          <p:cNvSpPr txBox="1"/>
          <p:nvPr>
            <p:ph idx="12" type="sldNum"/>
          </p:nvPr>
        </p:nvSpPr>
        <p:spPr>
          <a:xfrm>
            <a:off x="10514011" y="5883275"/>
            <a:ext cx="764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3a16664d4_0_36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303a16664d4_0_36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57200" lvl="0" marL="457200">
              <a:spcBef>
                <a:spcPts val="1200"/>
              </a:spcBef>
              <a:spcAft>
                <a:spcPts val="0"/>
              </a:spcAft>
              <a:buSzPts val="3600"/>
              <a:buChar char="•"/>
              <a:defRPr/>
            </a:lvl1pPr>
            <a:lvl2pPr indent="-419100" lvl="1" marL="914400">
              <a:spcBef>
                <a:spcPts val="1200"/>
              </a:spcBef>
              <a:spcAft>
                <a:spcPts val="0"/>
              </a:spcAft>
              <a:buSzPts val="3000"/>
              <a:buChar char="•"/>
              <a:defRPr/>
            </a:lvl2pPr>
            <a:lvl3pPr indent="-400050" lvl="2" marL="1371600">
              <a:spcBef>
                <a:spcPts val="1200"/>
              </a:spcBef>
              <a:spcAft>
                <a:spcPts val="0"/>
              </a:spcAft>
              <a:buSzPts val="2700"/>
              <a:buChar char="•"/>
              <a:defRPr/>
            </a:lvl3pPr>
            <a:lvl4pPr indent="-381000" lvl="3" marL="1828800">
              <a:spcBef>
                <a:spcPts val="1200"/>
              </a:spcBef>
              <a:spcAft>
                <a:spcPts val="0"/>
              </a:spcAft>
              <a:buSzPts val="2400"/>
              <a:buChar char="•"/>
              <a:defRPr/>
            </a:lvl4pPr>
            <a:lvl5pPr indent="-381000" lvl="4" marL="2286000">
              <a:spcBef>
                <a:spcPts val="1200"/>
              </a:spcBef>
              <a:spcAft>
                <a:spcPts val="0"/>
              </a:spcAft>
              <a:buSzPts val="2400"/>
              <a:buChar char="•"/>
              <a:defRPr/>
            </a:lvl5pPr>
            <a:lvl6pPr indent="-317500" lvl="5" marL="274320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25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25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250"/>
              </a:spcBef>
              <a:spcAft>
                <a:spcPts val="25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49" name="Google Shape;149;g303a16664d4_0_36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/>
          <p:nvPr/>
        </p:nvSpPr>
        <p:spPr>
          <a:xfrm>
            <a:off x="0" y="0"/>
            <a:ext cx="6126480" cy="6293922"/>
          </a:xfrm>
          <a:prstGeom prst="rect">
            <a:avLst/>
          </a:prstGeom>
          <a:solidFill>
            <a:srgbClr val="D6ED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16"/>
          <p:cNvSpPr txBox="1"/>
          <p:nvPr>
            <p:ph type="title"/>
          </p:nvPr>
        </p:nvSpPr>
        <p:spPr>
          <a:xfrm>
            <a:off x="457200" y="457199"/>
            <a:ext cx="5160158" cy="3474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Corbe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" type="body"/>
          </p:nvPr>
        </p:nvSpPr>
        <p:spPr>
          <a:xfrm>
            <a:off x="6583680" y="457200"/>
            <a:ext cx="521208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572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Char char="•"/>
              <a:defRPr sz="2400"/>
            </a:lvl1pPr>
            <a:lvl2pPr indent="-4191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Char char="•"/>
              <a:defRPr sz="2000"/>
            </a:lvl2pPr>
            <a:lvl3pPr indent="-40005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Char char="•"/>
              <a:defRPr sz="1800"/>
            </a:lvl3pPr>
            <a:lvl4pPr indent="-3810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1600"/>
            </a:lvl4pPr>
            <a:lvl5pPr indent="-3810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  <p:cxnSp>
        <p:nvCxnSpPr>
          <p:cNvPr id="28" name="Google Shape;28;p16"/>
          <p:cNvCxnSpPr/>
          <p:nvPr/>
        </p:nvCxnSpPr>
        <p:spPr>
          <a:xfrm>
            <a:off x="6121960" y="0"/>
            <a:ext cx="0" cy="6335486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" name="Google Shape;2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0416" y="4464626"/>
            <a:ext cx="1632857" cy="163285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6"/>
          <p:cNvSpPr txBox="1"/>
          <p:nvPr>
            <p:ph idx="10" type="dt"/>
          </p:nvPr>
        </p:nvSpPr>
        <p:spPr>
          <a:xfrm>
            <a:off x="262465" y="637769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2" type="sldNum"/>
          </p:nvPr>
        </p:nvSpPr>
        <p:spPr>
          <a:xfrm>
            <a:off x="10485851" y="637769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16"/>
          <p:cNvSpPr txBox="1"/>
          <p:nvPr>
            <p:ph idx="11" type="ftr"/>
          </p:nvPr>
        </p:nvSpPr>
        <p:spPr>
          <a:xfrm>
            <a:off x="4038600" y="637769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eft Content ">
  <p:cSld name="Title + Left Content 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/>
          <p:nvPr/>
        </p:nvSpPr>
        <p:spPr>
          <a:xfrm>
            <a:off x="6121960" y="0"/>
            <a:ext cx="6070040" cy="6293922"/>
          </a:xfrm>
          <a:prstGeom prst="rect">
            <a:avLst/>
          </a:prstGeom>
          <a:solidFill>
            <a:srgbClr val="D6ED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17"/>
          <p:cNvSpPr txBox="1"/>
          <p:nvPr>
            <p:ph type="title"/>
          </p:nvPr>
        </p:nvSpPr>
        <p:spPr>
          <a:xfrm>
            <a:off x="6455664" y="1987296"/>
            <a:ext cx="5303520" cy="3956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Corbe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1" type="body"/>
          </p:nvPr>
        </p:nvSpPr>
        <p:spPr>
          <a:xfrm>
            <a:off x="457200" y="457200"/>
            <a:ext cx="521208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91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Char char="•"/>
              <a:defRPr sz="2000"/>
            </a:lvl1pPr>
            <a:lvl2pPr indent="-40005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Char char="•"/>
              <a:defRPr sz="1800"/>
            </a:lvl2pPr>
            <a:lvl3pPr indent="-3810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1600"/>
            </a:lvl3pPr>
            <a:lvl4pPr indent="-36195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00"/>
              <a:buChar char="•"/>
              <a:defRPr sz="1400"/>
            </a:lvl4pPr>
            <a:lvl5pPr indent="-36195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  <p:cxnSp>
        <p:nvCxnSpPr>
          <p:cNvPr id="37" name="Google Shape;37;p17"/>
          <p:cNvCxnSpPr/>
          <p:nvPr/>
        </p:nvCxnSpPr>
        <p:spPr>
          <a:xfrm>
            <a:off x="6121960" y="0"/>
            <a:ext cx="0" cy="6335486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8" name="Google Shape;3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28519" y="128016"/>
            <a:ext cx="1632857" cy="1632857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7"/>
          <p:cNvSpPr txBox="1"/>
          <p:nvPr>
            <p:ph idx="10" type="dt"/>
          </p:nvPr>
        </p:nvSpPr>
        <p:spPr>
          <a:xfrm>
            <a:off x="262465" y="637769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12" type="sldNum"/>
          </p:nvPr>
        </p:nvSpPr>
        <p:spPr>
          <a:xfrm>
            <a:off x="10485851" y="637769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17"/>
          <p:cNvSpPr txBox="1"/>
          <p:nvPr>
            <p:ph idx="11" type="ftr"/>
          </p:nvPr>
        </p:nvSpPr>
        <p:spPr>
          <a:xfrm>
            <a:off x="4038600" y="637769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8"/>
          <p:cNvSpPr/>
          <p:nvPr/>
        </p:nvSpPr>
        <p:spPr>
          <a:xfrm>
            <a:off x="7710880" y="2627418"/>
            <a:ext cx="4481120" cy="3684153"/>
          </a:xfrm>
          <a:prstGeom prst="rect">
            <a:avLst/>
          </a:prstGeom>
          <a:solidFill>
            <a:srgbClr val="C2E46B">
              <a:alpha val="7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" name="Google Shape;44;p18"/>
          <p:cNvSpPr/>
          <p:nvPr/>
        </p:nvSpPr>
        <p:spPr>
          <a:xfrm>
            <a:off x="0" y="0"/>
            <a:ext cx="12192000" cy="2627419"/>
          </a:xfrm>
          <a:prstGeom prst="rect">
            <a:avLst/>
          </a:prstGeom>
          <a:solidFill>
            <a:srgbClr val="D6ED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" name="Google Shape;45;p18"/>
          <p:cNvCxnSpPr/>
          <p:nvPr/>
        </p:nvCxnSpPr>
        <p:spPr>
          <a:xfrm rot="10800000">
            <a:off x="0" y="2627430"/>
            <a:ext cx="121920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18"/>
          <p:cNvSpPr txBox="1"/>
          <p:nvPr>
            <p:ph type="title"/>
          </p:nvPr>
        </p:nvSpPr>
        <p:spPr>
          <a:xfrm>
            <a:off x="457200" y="457200"/>
            <a:ext cx="6885432" cy="17441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Corbe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7" name="Google Shape;47;p18"/>
          <p:cNvCxnSpPr/>
          <p:nvPr/>
        </p:nvCxnSpPr>
        <p:spPr>
          <a:xfrm>
            <a:off x="7699872" y="2627419"/>
            <a:ext cx="0" cy="3676129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18"/>
          <p:cNvSpPr txBox="1"/>
          <p:nvPr>
            <p:ph idx="1" type="body"/>
          </p:nvPr>
        </p:nvSpPr>
        <p:spPr>
          <a:xfrm>
            <a:off x="457200" y="3084618"/>
            <a:ext cx="6885432" cy="2904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91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Char char="•"/>
              <a:defRPr sz="2000"/>
            </a:lvl1pPr>
            <a:lvl2pPr indent="-40005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Char char="•"/>
              <a:defRPr sz="1800"/>
            </a:lvl2pPr>
            <a:lvl3pPr indent="-3810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1600"/>
            </a:lvl3pPr>
            <a:lvl4pPr indent="-36195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00"/>
              <a:buChar char="•"/>
              <a:defRPr sz="1400"/>
            </a:lvl4pPr>
            <a:lvl5pPr indent="-36195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00"/>
              <a:buChar char="•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49" name="Google Shape;49;p18"/>
          <p:cNvSpPr txBox="1"/>
          <p:nvPr>
            <p:ph idx="2" type="body"/>
          </p:nvPr>
        </p:nvSpPr>
        <p:spPr>
          <a:xfrm>
            <a:off x="8138160" y="2910624"/>
            <a:ext cx="3566160" cy="2941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572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Char char="•"/>
              <a:defRPr b="1" sz="2400"/>
            </a:lvl1pPr>
            <a:lvl2pPr indent="-4191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Char char="•"/>
              <a:defRPr sz="2000"/>
            </a:lvl2pPr>
            <a:lvl3pPr indent="-40005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Char char="•"/>
              <a:defRPr sz="1800"/>
            </a:lvl3pPr>
            <a:lvl4pPr indent="-3810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1600"/>
            </a:lvl4pPr>
            <a:lvl5pPr indent="-3810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1600"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50" name="Google Shape;50;p18"/>
          <p:cNvSpPr txBox="1"/>
          <p:nvPr>
            <p:ph idx="10" type="dt"/>
          </p:nvPr>
        </p:nvSpPr>
        <p:spPr>
          <a:xfrm>
            <a:off x="262465" y="637769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2" type="sldNum"/>
          </p:nvPr>
        </p:nvSpPr>
        <p:spPr>
          <a:xfrm>
            <a:off x="10485851" y="637769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4038600" y="637769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ntent right">
  <p:cSld name="Title + 2 Content righ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/>
          <p:nvPr/>
        </p:nvSpPr>
        <p:spPr>
          <a:xfrm>
            <a:off x="0" y="0"/>
            <a:ext cx="5486400" cy="6293922"/>
          </a:xfrm>
          <a:prstGeom prst="rect">
            <a:avLst/>
          </a:prstGeom>
          <a:solidFill>
            <a:srgbClr val="D6ED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" name="Google Shape;55;p19"/>
          <p:cNvCxnSpPr/>
          <p:nvPr/>
        </p:nvCxnSpPr>
        <p:spPr>
          <a:xfrm>
            <a:off x="5486400" y="0"/>
            <a:ext cx="0" cy="6335486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9"/>
          <p:cNvSpPr txBox="1"/>
          <p:nvPr>
            <p:ph type="title"/>
          </p:nvPr>
        </p:nvSpPr>
        <p:spPr>
          <a:xfrm>
            <a:off x="380999" y="861708"/>
            <a:ext cx="4905375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Corbe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" type="body"/>
          </p:nvPr>
        </p:nvSpPr>
        <p:spPr>
          <a:xfrm>
            <a:off x="5815014" y="425987"/>
            <a:ext cx="5995987" cy="2865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58" name="Google Shape;58;p19"/>
          <p:cNvSpPr txBox="1"/>
          <p:nvPr>
            <p:ph idx="2" type="body"/>
          </p:nvPr>
        </p:nvSpPr>
        <p:spPr>
          <a:xfrm>
            <a:off x="5815014" y="3325638"/>
            <a:ext cx="5995987" cy="2865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0" type="dt"/>
          </p:nvPr>
        </p:nvSpPr>
        <p:spPr>
          <a:xfrm>
            <a:off x="262465" y="637769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10485851" y="637769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19"/>
          <p:cNvSpPr txBox="1"/>
          <p:nvPr>
            <p:ph idx="11" type="ftr"/>
          </p:nvPr>
        </p:nvSpPr>
        <p:spPr>
          <a:xfrm>
            <a:off x="4038600" y="637769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Image left" showMasterSp="0">
  <p:cSld name="Section Title Image lef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0"/>
          <p:cNvSpPr/>
          <p:nvPr/>
        </p:nvSpPr>
        <p:spPr>
          <a:xfrm>
            <a:off x="4124482" y="1"/>
            <a:ext cx="8067518" cy="2255520"/>
          </a:xfrm>
          <a:prstGeom prst="rect">
            <a:avLst/>
          </a:prstGeom>
          <a:solidFill>
            <a:srgbClr val="D6ED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0"/>
          <p:cNvSpPr txBox="1"/>
          <p:nvPr>
            <p:ph type="ctrTitle"/>
          </p:nvPr>
        </p:nvSpPr>
        <p:spPr>
          <a:xfrm>
            <a:off x="4511048" y="2624672"/>
            <a:ext cx="7304896" cy="280884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orbel"/>
              <a:buNone/>
              <a:defRPr b="1" sz="5400" cap="none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0"/>
          <p:cNvSpPr txBox="1"/>
          <p:nvPr>
            <p:ph idx="1" type="subTitle"/>
          </p:nvPr>
        </p:nvSpPr>
        <p:spPr>
          <a:xfrm>
            <a:off x="4511048" y="5559552"/>
            <a:ext cx="7304896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4800"/>
              <a:buNone/>
              <a:defRPr b="1" sz="3200" cap="none">
                <a:solidFill>
                  <a:srgbClr val="262626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3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3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" name="Google Shape;66;p20"/>
          <p:cNvSpPr/>
          <p:nvPr>
            <p:ph idx="2" type="pic"/>
          </p:nvPr>
        </p:nvSpPr>
        <p:spPr>
          <a:xfrm>
            <a:off x="0" y="-1"/>
            <a:ext cx="41148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pic>
        <p:nvPicPr>
          <p:cNvPr id="67" name="Google Shape;6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3301" y="237420"/>
            <a:ext cx="1714789" cy="1714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20"/>
          <p:cNvGrpSpPr/>
          <p:nvPr/>
        </p:nvGrpSpPr>
        <p:grpSpPr>
          <a:xfrm flipH="1">
            <a:off x="4114800" y="0"/>
            <a:ext cx="8077200" cy="6858000"/>
            <a:chOff x="-7912" y="0"/>
            <a:chExt cx="8077200" cy="6858000"/>
          </a:xfrm>
        </p:grpSpPr>
        <p:cxnSp>
          <p:nvCxnSpPr>
            <p:cNvPr id="69" name="Google Shape;69;p20"/>
            <p:cNvCxnSpPr/>
            <p:nvPr/>
          </p:nvCxnSpPr>
          <p:spPr>
            <a:xfrm>
              <a:off x="-7912" y="2271831"/>
              <a:ext cx="8077200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" name="Google Shape;70;p20"/>
            <p:cNvCxnSpPr/>
            <p:nvPr/>
          </p:nvCxnSpPr>
          <p:spPr>
            <a:xfrm>
              <a:off x="8064448" y="0"/>
              <a:ext cx="0" cy="68580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262465" y="637769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10485851" y="637769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20"/>
          <p:cNvSpPr txBox="1"/>
          <p:nvPr>
            <p:ph idx="11" type="ftr"/>
          </p:nvPr>
        </p:nvSpPr>
        <p:spPr>
          <a:xfrm>
            <a:off x="4038600" y="637769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/>
          <p:nvPr/>
        </p:nvSpPr>
        <p:spPr>
          <a:xfrm>
            <a:off x="0" y="0"/>
            <a:ext cx="12192000" cy="2627419"/>
          </a:xfrm>
          <a:prstGeom prst="rect">
            <a:avLst/>
          </a:prstGeom>
          <a:solidFill>
            <a:srgbClr val="D6ED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" name="Google Shape;76;p21"/>
          <p:cNvCxnSpPr/>
          <p:nvPr/>
        </p:nvCxnSpPr>
        <p:spPr>
          <a:xfrm rot="10800000">
            <a:off x="0" y="2627430"/>
            <a:ext cx="121920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21"/>
          <p:cNvSpPr txBox="1"/>
          <p:nvPr>
            <p:ph type="title"/>
          </p:nvPr>
        </p:nvSpPr>
        <p:spPr>
          <a:xfrm>
            <a:off x="478299" y="94744"/>
            <a:ext cx="11277599" cy="1598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Corbe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" type="subTitle"/>
          </p:nvPr>
        </p:nvSpPr>
        <p:spPr>
          <a:xfrm>
            <a:off x="478299" y="1745510"/>
            <a:ext cx="11277598" cy="760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4800"/>
              <a:buNone/>
              <a:defRPr b="1" sz="3200" cap="none">
                <a:solidFill>
                  <a:srgbClr val="262626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3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3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" name="Google Shape;79;p21"/>
          <p:cNvSpPr txBox="1"/>
          <p:nvPr>
            <p:ph idx="2" type="body"/>
          </p:nvPr>
        </p:nvSpPr>
        <p:spPr>
          <a:xfrm>
            <a:off x="457198" y="3098787"/>
            <a:ext cx="3474720" cy="2888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572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Char char="•"/>
              <a:defRPr sz="2400"/>
            </a:lvl1pPr>
            <a:lvl2pPr indent="-4191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Char char="•"/>
              <a:defRPr sz="2000"/>
            </a:lvl2pPr>
            <a:lvl3pPr indent="-40005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Char char="•"/>
              <a:defRPr sz="1800"/>
            </a:lvl3pPr>
            <a:lvl4pPr indent="-3810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1600"/>
            </a:lvl4pPr>
            <a:lvl5pPr indent="-3810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1600"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80" name="Google Shape;80;p21"/>
          <p:cNvSpPr txBox="1"/>
          <p:nvPr>
            <p:ph idx="3" type="body"/>
          </p:nvPr>
        </p:nvSpPr>
        <p:spPr>
          <a:xfrm>
            <a:off x="4602479" y="2895588"/>
            <a:ext cx="7132319" cy="3093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91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Char char="•"/>
              <a:defRPr sz="2000"/>
            </a:lvl1pPr>
            <a:lvl2pPr indent="-40005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Char char="•"/>
              <a:defRPr sz="1800"/>
            </a:lvl2pPr>
            <a:lvl3pPr indent="-3810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1600"/>
            </a:lvl3pPr>
            <a:lvl4pPr indent="-36195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00"/>
              <a:buChar char="•"/>
              <a:defRPr sz="1400"/>
            </a:lvl4pPr>
            <a:lvl5pPr indent="-36195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00"/>
              <a:buChar char="•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81" name="Google Shape;81;p21"/>
          <p:cNvSpPr txBox="1"/>
          <p:nvPr>
            <p:ph idx="10" type="dt"/>
          </p:nvPr>
        </p:nvSpPr>
        <p:spPr>
          <a:xfrm>
            <a:off x="262465" y="637769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10485851" y="637769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21"/>
          <p:cNvSpPr txBox="1"/>
          <p:nvPr>
            <p:ph idx="11" type="ftr"/>
          </p:nvPr>
        </p:nvSpPr>
        <p:spPr>
          <a:xfrm>
            <a:off x="4038600" y="637769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+ Image">
  <p:cSld name="Title Content + Imag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5902034" y="3052120"/>
            <a:ext cx="6289965" cy="3253430"/>
          </a:xfrm>
          <a:prstGeom prst="rect">
            <a:avLst/>
          </a:prstGeom>
          <a:solidFill>
            <a:srgbClr val="D6ED9B"/>
          </a:solidFill>
          <a:ln>
            <a:noFill/>
          </a:ln>
        </p:spPr>
        <p:txBody>
          <a:bodyPr anchorCtr="0" anchor="t" bIns="365750" lIns="365750" spcFirstLastPara="1" rIns="731500" wrap="square" tIns="3657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Corbel"/>
              <a:buNone/>
              <a:defRPr b="1" sz="4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546735" y="333375"/>
            <a:ext cx="4882508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rmAutofit/>
          </a:bodyPr>
          <a:lstStyle>
            <a:lvl1pPr indent="-4572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3600"/>
              <a:buChar char="•"/>
              <a:defRPr/>
            </a:lvl1pPr>
            <a:lvl2pPr indent="-4191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30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2700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87" name="Google Shape;87;p22"/>
          <p:cNvSpPr/>
          <p:nvPr>
            <p:ph idx="2" type="pic"/>
          </p:nvPr>
        </p:nvSpPr>
        <p:spPr>
          <a:xfrm>
            <a:off x="5902034" y="0"/>
            <a:ext cx="6289965" cy="3052119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cxnSp>
        <p:nvCxnSpPr>
          <p:cNvPr id="88" name="Google Shape;88;p22"/>
          <p:cNvCxnSpPr/>
          <p:nvPr/>
        </p:nvCxnSpPr>
        <p:spPr>
          <a:xfrm>
            <a:off x="5890159" y="0"/>
            <a:ext cx="0" cy="6303548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22"/>
          <p:cNvCxnSpPr/>
          <p:nvPr/>
        </p:nvCxnSpPr>
        <p:spPr>
          <a:xfrm>
            <a:off x="5902034" y="3052119"/>
            <a:ext cx="6289965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22"/>
          <p:cNvSpPr txBox="1"/>
          <p:nvPr>
            <p:ph idx="10" type="dt"/>
          </p:nvPr>
        </p:nvSpPr>
        <p:spPr>
          <a:xfrm>
            <a:off x="262465" y="637769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10485851" y="637769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22"/>
          <p:cNvSpPr txBox="1"/>
          <p:nvPr>
            <p:ph idx="11" type="ftr"/>
          </p:nvPr>
        </p:nvSpPr>
        <p:spPr>
          <a:xfrm>
            <a:off x="4038600" y="637769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2">
  <p:cSld name="Two Content 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2627418"/>
            <a:ext cx="4481120" cy="3684153"/>
          </a:xfrm>
          <a:prstGeom prst="rect">
            <a:avLst/>
          </a:prstGeom>
          <a:solidFill>
            <a:srgbClr val="C2E46B">
              <a:alpha val="7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" name="Google Shape;95;p23"/>
          <p:cNvSpPr/>
          <p:nvPr/>
        </p:nvSpPr>
        <p:spPr>
          <a:xfrm>
            <a:off x="0" y="0"/>
            <a:ext cx="12192000" cy="2627419"/>
          </a:xfrm>
          <a:prstGeom prst="rect">
            <a:avLst/>
          </a:prstGeom>
          <a:solidFill>
            <a:srgbClr val="D6ED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" name="Google Shape;96;p23"/>
          <p:cNvCxnSpPr/>
          <p:nvPr/>
        </p:nvCxnSpPr>
        <p:spPr>
          <a:xfrm rot="10800000">
            <a:off x="0" y="2627430"/>
            <a:ext cx="121920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p23"/>
          <p:cNvSpPr txBox="1"/>
          <p:nvPr>
            <p:ph type="title"/>
          </p:nvPr>
        </p:nvSpPr>
        <p:spPr>
          <a:xfrm>
            <a:off x="457200" y="457200"/>
            <a:ext cx="11247120" cy="17441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Corbe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8" name="Google Shape;98;p23"/>
          <p:cNvCxnSpPr/>
          <p:nvPr/>
        </p:nvCxnSpPr>
        <p:spPr>
          <a:xfrm>
            <a:off x="4480560" y="2627419"/>
            <a:ext cx="0" cy="3676129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457200" y="3017520"/>
            <a:ext cx="3676907" cy="2904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1600"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100" name="Google Shape;100;p23"/>
          <p:cNvSpPr txBox="1"/>
          <p:nvPr>
            <p:ph idx="2" type="body"/>
          </p:nvPr>
        </p:nvSpPr>
        <p:spPr>
          <a:xfrm>
            <a:off x="4827014" y="3017520"/>
            <a:ext cx="6877306" cy="2941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91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Font typeface="Corbel"/>
              <a:buAutoNum type="arabicPeriod"/>
              <a:defRPr sz="2000"/>
            </a:lvl1pPr>
            <a:lvl2pPr indent="-40005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Font typeface="Corbel"/>
              <a:buAutoNum type="arabicPeriod"/>
              <a:defRPr sz="1800"/>
            </a:lvl2pPr>
            <a:lvl3pPr indent="-3810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Corbel"/>
              <a:buAutoNum type="arabicPeriod"/>
              <a:defRPr sz="1600"/>
            </a:lvl3pPr>
            <a:lvl4pPr indent="-36195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Corbel"/>
              <a:buAutoNum type="arabicPeriod"/>
              <a:defRPr sz="1400"/>
            </a:lvl4pPr>
            <a:lvl5pPr indent="-36195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Corbel"/>
              <a:buAutoNum type="arabicPeriod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101" name="Google Shape;101;p23"/>
          <p:cNvSpPr txBox="1"/>
          <p:nvPr>
            <p:ph idx="10" type="dt"/>
          </p:nvPr>
        </p:nvSpPr>
        <p:spPr>
          <a:xfrm>
            <a:off x="262465" y="637769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10485851" y="637769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23"/>
          <p:cNvSpPr txBox="1"/>
          <p:nvPr>
            <p:ph idx="11" type="ftr"/>
          </p:nvPr>
        </p:nvSpPr>
        <p:spPr>
          <a:xfrm>
            <a:off x="4038600" y="637769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F6CC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/>
          <p:nvPr/>
        </p:nvSpPr>
        <p:spPr>
          <a:xfrm>
            <a:off x="0" y="6303548"/>
            <a:ext cx="12192000" cy="554452"/>
          </a:xfrm>
          <a:prstGeom prst="rect">
            <a:avLst/>
          </a:prstGeom>
          <a:solidFill>
            <a:srgbClr val="C2E46B">
              <a:alpha val="7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" name="Google Shape;11;p14"/>
          <p:cNvSpPr txBox="1"/>
          <p:nvPr>
            <p:ph type="title"/>
          </p:nvPr>
        </p:nvSpPr>
        <p:spPr>
          <a:xfrm>
            <a:off x="716336" y="864108"/>
            <a:ext cx="4960564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orbel"/>
              <a:buNone/>
              <a:defRPr b="1" i="0" sz="4000" u="none" cap="none" strike="noStrik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4"/>
          <p:cNvSpPr txBox="1"/>
          <p:nvPr>
            <p:ph idx="1" type="body"/>
          </p:nvPr>
        </p:nvSpPr>
        <p:spPr>
          <a:xfrm>
            <a:off x="5902036" y="864108"/>
            <a:ext cx="5282432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572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191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0" type="dt"/>
          </p:nvPr>
        </p:nvSpPr>
        <p:spPr>
          <a:xfrm>
            <a:off x="262465" y="637769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10485851" y="637769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14"/>
          <p:cNvCxnSpPr/>
          <p:nvPr/>
        </p:nvCxnSpPr>
        <p:spPr>
          <a:xfrm>
            <a:off x="0" y="6323527"/>
            <a:ext cx="12199912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14"/>
          <p:cNvSpPr txBox="1"/>
          <p:nvPr>
            <p:ph idx="11" type="ftr"/>
          </p:nvPr>
        </p:nvSpPr>
        <p:spPr>
          <a:xfrm>
            <a:off x="4038600" y="637769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"/>
          <p:cNvSpPr txBox="1"/>
          <p:nvPr>
            <p:ph type="ctrTitle"/>
          </p:nvPr>
        </p:nvSpPr>
        <p:spPr>
          <a:xfrm>
            <a:off x="552090" y="3429000"/>
            <a:ext cx="11248253" cy="2867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7008"/>
              </a:buClr>
              <a:buSzPct val="150000"/>
              <a:buFont typeface="Arial"/>
              <a:buNone/>
            </a:pPr>
            <a:r>
              <a:rPr lang="en-US"/>
              <a:t>CARDIOVASCULAR DISEASE ANALYSIS</a:t>
            </a:r>
            <a:br>
              <a:rPr lang="en-US"/>
            </a:br>
            <a:br>
              <a:rPr lang="en-US"/>
            </a:br>
            <a:r>
              <a:rPr b="1" i="0" lang="en-US" sz="3200" u="none" cap="none" strike="noStrik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rPr>
              <a:t>Adam Butcher, Jose Flores, Elizabeth Jones, Xiaolong Liu, and Michael Villeda</a:t>
            </a:r>
            <a:endParaRPr/>
          </a:p>
        </p:txBody>
      </p:sp>
      <p:pic>
        <p:nvPicPr>
          <p:cNvPr descr="A group of beakers with orange liquid" id="155" name="Google Shape;155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" l="0" r="0" t="29"/>
          <a:stretch/>
        </p:blipFill>
        <p:spPr>
          <a:xfrm>
            <a:off x="0" y="0"/>
            <a:ext cx="7718425" cy="3052763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03a16664d4_0_162"/>
          <p:cNvSpPr txBox="1"/>
          <p:nvPr>
            <p:ph type="ctrTitle"/>
          </p:nvPr>
        </p:nvSpPr>
        <p:spPr>
          <a:xfrm>
            <a:off x="1524000" y="571501"/>
            <a:ext cx="91440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>
                <a:latin typeface="Arial"/>
                <a:ea typeface="Arial"/>
                <a:cs typeface="Arial"/>
                <a:sym typeface="Arial"/>
              </a:rPr>
              <a:t>AGE VS. BLOOD PRESSURE (SYSTOLIC) SCATTER PLOTS</a:t>
            </a:r>
            <a:br>
              <a:rPr b="1" i="0" lang="en-US" sz="800">
                <a:latin typeface="Arial"/>
                <a:ea typeface="Arial"/>
                <a:cs typeface="Arial"/>
                <a:sym typeface="Arial"/>
              </a:rPr>
            </a:br>
            <a:endParaRPr sz="1800"/>
          </a:p>
        </p:txBody>
      </p:sp>
      <p:pic>
        <p:nvPicPr>
          <p:cNvPr descr="A screenshot of a computer screen&#10;&#10;Description automatically generated" id="224" name="Google Shape;224;g303a16664d4_0_162"/>
          <p:cNvPicPr preferRelativeResize="0"/>
          <p:nvPr/>
        </p:nvPicPr>
        <p:blipFill rotWithShape="1">
          <a:blip r:embed="rId3">
            <a:alphaModFix/>
          </a:blip>
          <a:srcRect b="16674" l="24657" r="25918" t="26358"/>
          <a:stretch/>
        </p:blipFill>
        <p:spPr>
          <a:xfrm>
            <a:off x="400050" y="1085850"/>
            <a:ext cx="5067301" cy="39052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225" name="Google Shape;225;g303a16664d4_0_162"/>
          <p:cNvPicPr preferRelativeResize="0"/>
          <p:nvPr/>
        </p:nvPicPr>
        <p:blipFill rotWithShape="1">
          <a:blip r:embed="rId4">
            <a:alphaModFix/>
          </a:blip>
          <a:srcRect b="10175" l="19060" r="50001" t="45928"/>
          <a:stretch/>
        </p:blipFill>
        <p:spPr>
          <a:xfrm>
            <a:off x="6096000" y="1085850"/>
            <a:ext cx="5065776" cy="39052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303a16664d4_0_162"/>
          <p:cNvSpPr txBox="1"/>
          <p:nvPr/>
        </p:nvSpPr>
        <p:spPr>
          <a:xfrm>
            <a:off x="400050" y="5172075"/>
            <a:ext cx="107616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D1C1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What's the relationship between age and blood pressure?</a:t>
            </a:r>
            <a:endParaRPr sz="1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As our scatter plots show, while we do have a positive correlation, it is a coefficient of </a:t>
            </a:r>
            <a:r>
              <a:rPr b="1" lang="en-US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0.2</a:t>
            </a:r>
            <a:r>
              <a:rPr lang="en-US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which suggests a weak positive correlation between age and systolic blood pressure. This correlation implies that as age increases, systolic blood pressure tends to increase slightly. So, while there is a slight correlation, it’s essential to note that many variables influence blood pressure, such as diet, exercise, genetics, and lifestyle choices. This weak correlation suggests that age alone is not a strong predictor of systolic blood pressure. In conclusion this indicates that while there may be a slight tendency for blood pressure to rise with age, it is not a definitive relationship.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"/>
          <p:cNvSpPr txBox="1"/>
          <p:nvPr>
            <p:ph type="title"/>
          </p:nvPr>
        </p:nvSpPr>
        <p:spPr>
          <a:xfrm>
            <a:off x="457200" y="457200"/>
            <a:ext cx="11247120" cy="17441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Corbel"/>
              <a:buNone/>
            </a:pPr>
            <a:r>
              <a:rPr lang="en-US"/>
              <a:t>CONCLUSION </a:t>
            </a:r>
            <a:endParaRPr/>
          </a:p>
        </p:txBody>
      </p:sp>
      <p:sp>
        <p:nvSpPr>
          <p:cNvPr id="233" name="Google Shape;233;p12"/>
          <p:cNvSpPr txBox="1"/>
          <p:nvPr>
            <p:ph idx="2" type="body"/>
          </p:nvPr>
        </p:nvSpPr>
        <p:spPr>
          <a:xfrm>
            <a:off x="4827014" y="3017520"/>
            <a:ext cx="6877306" cy="2941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512064" lvl="0" marL="51206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orbel"/>
              <a:buAutoNum type="arabicPeriod"/>
            </a:pPr>
            <a:r>
              <a:rPr lang="en-US"/>
              <a:t>There is no relationship between smoking and cardiovascular disease, and males tend smoke more than females</a:t>
            </a:r>
            <a:endParaRPr/>
          </a:p>
          <a:p>
            <a:pPr indent="-512064" lvl="0" marL="512064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3000"/>
              <a:buFont typeface="Corbel"/>
              <a:buAutoNum type="arabicPeriod"/>
            </a:pPr>
            <a:r>
              <a:rPr lang="en-US"/>
              <a:t>People who have higher blood pressure tend to have cardiovascular disease</a:t>
            </a:r>
            <a:endParaRPr/>
          </a:p>
          <a:p>
            <a:pPr indent="-512064" lvl="0" marL="512064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3000"/>
              <a:buFont typeface="Corbel"/>
              <a:buAutoNum type="arabicPeriod"/>
            </a:pPr>
            <a:r>
              <a:rPr lang="en-US"/>
              <a:t>Weak positive relationship between age and blood pressure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 txBox="1"/>
          <p:nvPr>
            <p:ph type="ctrTitle"/>
          </p:nvPr>
        </p:nvSpPr>
        <p:spPr>
          <a:xfrm>
            <a:off x="365760" y="3429000"/>
            <a:ext cx="11402907" cy="200451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orbel"/>
              <a:buNone/>
            </a:pPr>
            <a:r>
              <a:rPr lang="en-US"/>
              <a:t>THANK  YOU</a:t>
            </a:r>
            <a:endParaRPr/>
          </a:p>
        </p:txBody>
      </p:sp>
      <p:sp>
        <p:nvSpPr>
          <p:cNvPr id="239" name="Google Shape;239;p13"/>
          <p:cNvSpPr txBox="1"/>
          <p:nvPr>
            <p:ph idx="1" type="subTitle"/>
          </p:nvPr>
        </p:nvSpPr>
        <p:spPr>
          <a:xfrm>
            <a:off x="365760" y="5559552"/>
            <a:ext cx="11402907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pic>
        <p:nvPicPr>
          <p:cNvPr descr="A row of test tubes with plants in them" id="240" name="Google Shape;240;p1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0383" l="0" r="0" t="20382"/>
          <a:stretch/>
        </p:blipFill>
        <p:spPr>
          <a:xfrm>
            <a:off x="4473575" y="0"/>
            <a:ext cx="7718425" cy="3052763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03a16664d4_0_31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61" name="Google Shape;161;g303a16664d4_0_31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533400" lvl="0" marL="609600" rtl="0" algn="l">
              <a:spcBef>
                <a:spcPts val="1200"/>
              </a:spcBef>
              <a:spcAft>
                <a:spcPts val="0"/>
              </a:spcAft>
              <a:buSzPts val="3600"/>
              <a:buChar char="●"/>
            </a:pPr>
            <a:r>
              <a:rPr lang="en-US"/>
              <a:t>Cardiovascular Disease is a term referring to conditions that affect the heart and blood vessels</a:t>
            </a:r>
            <a:endParaRPr/>
          </a:p>
          <a:p>
            <a:pPr indent="-533400" lvl="0" marL="609600" rtl="0" algn="l">
              <a:spcBef>
                <a:spcPts val="1200"/>
              </a:spcBef>
              <a:spcAft>
                <a:spcPts val="1200"/>
              </a:spcAft>
              <a:buSzPts val="3600"/>
              <a:buChar char="●"/>
            </a:pPr>
            <a:r>
              <a:rPr lang="en-US"/>
              <a:t>Leading cause of death worldwide</a:t>
            </a:r>
            <a:endParaRPr/>
          </a:p>
        </p:txBody>
      </p:sp>
      <p:pic>
        <p:nvPicPr>
          <p:cNvPr id="162" name="Google Shape;162;g303a16664d4_0_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308" y="302383"/>
            <a:ext cx="5258935" cy="2761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>
            <p:ph type="title"/>
          </p:nvPr>
        </p:nvSpPr>
        <p:spPr>
          <a:xfrm>
            <a:off x="6455664" y="1987296"/>
            <a:ext cx="5303520" cy="3956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Corbel"/>
              <a:buNone/>
            </a:pPr>
            <a:r>
              <a:rPr lang="en-US"/>
              <a:t>CARDIOVASCULAR DISEASE  ANALYSIS</a:t>
            </a:r>
            <a:endParaRPr/>
          </a:p>
        </p:txBody>
      </p:sp>
      <p:sp>
        <p:nvSpPr>
          <p:cNvPr id="169" name="Google Shape;169;p3"/>
          <p:cNvSpPr txBox="1"/>
          <p:nvPr>
            <p:ph idx="1" type="body"/>
          </p:nvPr>
        </p:nvSpPr>
        <p:spPr>
          <a:xfrm>
            <a:off x="457200" y="457200"/>
            <a:ext cx="521208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65760" lvl="0" marL="36576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/>
              <a:t>We have identified important key trends that demand our attention.</a:t>
            </a:r>
            <a:endParaRPr/>
          </a:p>
          <a:p>
            <a:pPr indent="-365760" lvl="0" marL="36576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3000"/>
              <a:buChar char="•"/>
            </a:pPr>
            <a:r>
              <a:rPr lang="en-US"/>
              <a:t>Data reveals key correlations through bar plots, box plots, and regression plots, which highlight the relationship between lifestyle factors and cardiovascular disease. </a:t>
            </a:r>
            <a:endParaRPr/>
          </a:p>
          <a:p>
            <a:pPr indent="-365760" lvl="0" marL="36576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3000"/>
              <a:buChar char="•"/>
            </a:pPr>
            <a:r>
              <a:rPr lang="en-US"/>
              <a:t>Research underscores the impact of lifestyle factors such as diet, physical inactivity, and smoking, highlighting the need for comprehensive health education and intervention programs. </a:t>
            </a:r>
            <a:endParaRPr/>
          </a:p>
          <a:p>
            <a:pPr indent="-365760" lvl="0" marL="36576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3000"/>
              <a:buChar char="•"/>
            </a:pPr>
            <a:r>
              <a:rPr lang="en-US"/>
              <a:t>By understanding these evolving dynamics, we are empowered to innovate and adapt, ensuring we effectively address and meet emerging health needs.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3a16664d4_0_370"/>
          <p:cNvSpPr txBox="1"/>
          <p:nvPr>
            <p:ph type="title"/>
          </p:nvPr>
        </p:nvSpPr>
        <p:spPr>
          <a:xfrm>
            <a:off x="554133" y="307056"/>
            <a:ext cx="15147600" cy="101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175" name="Google Shape;175;g303a16664d4_0_370"/>
          <p:cNvSpPr txBox="1"/>
          <p:nvPr>
            <p:ph idx="1" type="body"/>
          </p:nvPr>
        </p:nvSpPr>
        <p:spPr>
          <a:xfrm>
            <a:off x="554133" y="1530169"/>
            <a:ext cx="15147600" cy="607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533400" lvl="0" marL="609600" rtl="0" algn="l">
              <a:spcBef>
                <a:spcPts val="1200"/>
              </a:spcBef>
              <a:spcAft>
                <a:spcPts val="0"/>
              </a:spcAft>
              <a:buSzPts val="3600"/>
              <a:buChar char="●"/>
            </a:pPr>
            <a:r>
              <a:rPr lang="en-US"/>
              <a:t>Consist of 70,000 rows and 13 columns</a:t>
            </a:r>
            <a:endParaRPr/>
          </a:p>
          <a:p>
            <a:pPr indent="-533400" lvl="0" marL="609600" rtl="0" algn="l">
              <a:spcBef>
                <a:spcPts val="1200"/>
              </a:spcBef>
              <a:spcAft>
                <a:spcPts val="0"/>
              </a:spcAft>
              <a:buSzPts val="3600"/>
              <a:buChar char="●"/>
            </a:pPr>
            <a:r>
              <a:rPr lang="en-US"/>
              <a:t>Figure out the following questions:</a:t>
            </a:r>
            <a:endParaRPr/>
          </a:p>
          <a:p>
            <a:pPr indent="-438150" lvl="1" marL="1219200" rtl="0" algn="l">
              <a:spcBef>
                <a:spcPts val="1200"/>
              </a:spcBef>
              <a:spcAft>
                <a:spcPts val="0"/>
              </a:spcAft>
              <a:buSzPts val="2100"/>
              <a:buChar char="○"/>
            </a:pPr>
            <a:r>
              <a:rPr lang="en-US" sz="2100"/>
              <a:t>What's the relationship between smoking and cardiovascular disease?</a:t>
            </a:r>
            <a:endParaRPr sz="2100"/>
          </a:p>
          <a:p>
            <a:pPr indent="-438150" lvl="1" marL="1219200" rtl="0" algn="l">
              <a:spcBef>
                <a:spcPts val="1200"/>
              </a:spcBef>
              <a:spcAft>
                <a:spcPts val="0"/>
              </a:spcAft>
              <a:buSzPts val="2100"/>
              <a:buChar char="○"/>
            </a:pPr>
            <a:r>
              <a:rPr lang="en-US" sz="2100"/>
              <a:t>What's the relationship between cardiovascular disease and blood pressure?</a:t>
            </a:r>
            <a:endParaRPr sz="2100"/>
          </a:p>
          <a:p>
            <a:pPr indent="-438150" lvl="1" marL="1219200" rtl="0" algn="l">
              <a:spcBef>
                <a:spcPts val="1200"/>
              </a:spcBef>
              <a:spcAft>
                <a:spcPts val="1200"/>
              </a:spcAft>
              <a:buSzPts val="2100"/>
              <a:buChar char="○"/>
            </a:pPr>
            <a:r>
              <a:rPr lang="en-US" sz="2100"/>
              <a:t>What's the relationship between age and blood pressure?</a:t>
            </a:r>
            <a:endParaRPr sz="2100"/>
          </a:p>
        </p:txBody>
      </p:sp>
      <p:pic>
        <p:nvPicPr>
          <p:cNvPr id="176" name="Google Shape;176;g303a16664d4_0_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086" y="1163600"/>
            <a:ext cx="8191841" cy="21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"/>
          <p:cNvSpPr txBox="1"/>
          <p:nvPr>
            <p:ph type="title"/>
          </p:nvPr>
        </p:nvSpPr>
        <p:spPr>
          <a:xfrm>
            <a:off x="457200" y="457200"/>
            <a:ext cx="6885432" cy="17441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Participant demographic</a:t>
            </a:r>
            <a:endParaRPr/>
          </a:p>
        </p:txBody>
      </p:sp>
      <p:sp>
        <p:nvSpPr>
          <p:cNvPr id="183" name="Google Shape;183;p4"/>
          <p:cNvSpPr txBox="1"/>
          <p:nvPr>
            <p:ph idx="1" type="body"/>
          </p:nvPr>
        </p:nvSpPr>
        <p:spPr>
          <a:xfrm>
            <a:off x="457200" y="3084618"/>
            <a:ext cx="6885432" cy="2904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-168592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50000"/>
              <a:buChar char="•"/>
            </a:pPr>
            <a:r>
              <a:rPr lang="en-US"/>
              <a:t>Majority of participants in the study were female. </a:t>
            </a:r>
            <a:endParaRPr/>
          </a:p>
          <a:p>
            <a:pPr indent="-168592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50000"/>
              <a:buChar char="•"/>
            </a:pPr>
            <a:r>
              <a:rPr lang="en-US"/>
              <a:t>over half of those in the study were female and a low percentage (35%) </a:t>
            </a:r>
            <a:endParaRPr/>
          </a:p>
          <a:p>
            <a:pPr indent="-168592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50000"/>
              <a:buChar char="•"/>
            </a:pPr>
            <a:r>
              <a:rPr lang="en-US"/>
              <a:t>Despite the demographic shown it has little to no bias in terms of who smokes or doesn’t smoke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blue and pink pie chart&#10;&#10;Description automatically generated" id="184" name="Google Shape;18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5300" y="2077425"/>
            <a:ext cx="4516700" cy="42213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"/>
          <p:cNvSpPr txBox="1"/>
          <p:nvPr>
            <p:ph type="title"/>
          </p:nvPr>
        </p:nvSpPr>
        <p:spPr>
          <a:xfrm>
            <a:off x="380999" y="861708"/>
            <a:ext cx="4905375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Corbel"/>
              <a:buNone/>
            </a:pPr>
            <a:r>
              <a:rPr lang="en-US"/>
              <a:t>Smokers vs non smokers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Corbe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Corbe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Corbe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Corbel"/>
              <a:buNone/>
            </a:pPr>
            <a:r>
              <a:t/>
            </a:r>
            <a:endParaRPr/>
          </a:p>
        </p:txBody>
      </p:sp>
      <p:sp>
        <p:nvSpPr>
          <p:cNvPr id="190" name="Google Shape;190;p5"/>
          <p:cNvSpPr txBox="1"/>
          <p:nvPr>
            <p:ph idx="2" type="body"/>
          </p:nvPr>
        </p:nvSpPr>
        <p:spPr>
          <a:xfrm>
            <a:off x="5815014" y="3325638"/>
            <a:ext cx="5995987" cy="2865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With 35% of participants being male they made up 86% of smokers. The female participants only accounted for 13% of smoking . We see the opposite for non smokers. A majority of non smokers are female and about 30% of male’s are non smoking.</a:t>
            </a:r>
            <a:endParaRPr/>
          </a:p>
        </p:txBody>
      </p:sp>
      <p:pic>
        <p:nvPicPr>
          <p:cNvPr id="191" name="Google Shape;19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426" y="-8"/>
            <a:ext cx="3333975" cy="3223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8400" y="0"/>
            <a:ext cx="3223600" cy="32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303a16664d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059" y="438212"/>
            <a:ext cx="4610940" cy="377077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303a16664d4_0_0"/>
          <p:cNvSpPr txBox="1"/>
          <p:nvPr/>
        </p:nvSpPr>
        <p:spPr>
          <a:xfrm>
            <a:off x="1710353" y="-9"/>
            <a:ext cx="843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What's the relationship between smoke and cardio disease?</a:t>
            </a:r>
            <a:endParaRPr/>
          </a:p>
        </p:txBody>
      </p:sp>
      <p:sp>
        <p:nvSpPr>
          <p:cNvPr id="199" name="Google Shape;199;g303a16664d4_0_0"/>
          <p:cNvSpPr txBox="1"/>
          <p:nvPr/>
        </p:nvSpPr>
        <p:spPr>
          <a:xfrm>
            <a:off x="1485059" y="4208980"/>
            <a:ext cx="47367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majority of the smokers in our study were male.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difference between female smokers that have cardiovascular disease and female smokers that don’t is negligible further proving that there is very little, if any correlation that smoking is a trigger or a causative of the disease.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difference between male smokers that have the disease and male smokers that don’t is also very slight.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Therefore, smoking is not directly causing the Disease.</a:t>
            </a:r>
            <a:endParaRPr/>
          </a:p>
        </p:txBody>
      </p:sp>
      <p:pic>
        <p:nvPicPr>
          <p:cNvPr id="200" name="Google Shape;200;g303a16664d4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4073" y="438202"/>
            <a:ext cx="4552762" cy="377077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303a16664d4_0_0"/>
          <p:cNvSpPr txBox="1"/>
          <p:nvPr/>
        </p:nvSpPr>
        <p:spPr>
          <a:xfrm>
            <a:off x="6774048" y="4208978"/>
            <a:ext cx="45528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Both male and female non-smokers that do or don’t have the disease have the same population in our study.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This non-smoker vs cardio disease graph proves again that smoking is not the major cause of having cardiovascular disease.</a:t>
            </a:r>
            <a:endParaRPr/>
          </a:p>
        </p:txBody>
      </p:sp>
      <p:sp>
        <p:nvSpPr>
          <p:cNvPr id="202" name="Google Shape;202;g303a16664d4_0_0"/>
          <p:cNvSpPr txBox="1"/>
          <p:nvPr/>
        </p:nvSpPr>
        <p:spPr>
          <a:xfrm>
            <a:off x="1485061" y="5567322"/>
            <a:ext cx="981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 conclusion, our study based on the selected dataset shows that the cause of Cardio Disease does not directly correlate with smoking.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3a16664d4_0_421"/>
          <p:cNvSpPr txBox="1"/>
          <p:nvPr>
            <p:ph type="title"/>
          </p:nvPr>
        </p:nvSpPr>
        <p:spPr>
          <a:xfrm>
            <a:off x="554133" y="791156"/>
            <a:ext cx="15147600" cy="101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Relationship between cardiovascular disease and blood pressure</a:t>
            </a:r>
            <a:endParaRPr sz="3000"/>
          </a:p>
        </p:txBody>
      </p:sp>
      <p:sp>
        <p:nvSpPr>
          <p:cNvPr id="208" name="Google Shape;208;g303a16664d4_0_421"/>
          <p:cNvSpPr txBox="1"/>
          <p:nvPr>
            <p:ph idx="1" type="body"/>
          </p:nvPr>
        </p:nvSpPr>
        <p:spPr>
          <a:xfrm>
            <a:off x="554133" y="2048844"/>
            <a:ext cx="15147600" cy="607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533400" lvl="0" marL="609600" rtl="0" algn="l">
              <a:spcBef>
                <a:spcPts val="1200"/>
              </a:spcBef>
              <a:spcAft>
                <a:spcPts val="0"/>
              </a:spcAft>
              <a:buSzPts val="3600"/>
              <a:buChar char="●"/>
            </a:pPr>
            <a:r>
              <a:rPr lang="en-US"/>
              <a:t>Data filtered to get rid of outliers so it is more realistic</a:t>
            </a:r>
            <a:endParaRPr/>
          </a:p>
          <a:p>
            <a:pPr indent="-533400" lvl="0" marL="609600" rtl="0" algn="l">
              <a:spcBef>
                <a:spcPts val="1200"/>
              </a:spcBef>
              <a:spcAft>
                <a:spcPts val="0"/>
              </a:spcAft>
              <a:buSzPts val="3600"/>
              <a:buChar char="●"/>
            </a:pPr>
            <a:r>
              <a:rPr lang="en-US"/>
              <a:t>Data is from 0.01-0.99 percentiles</a:t>
            </a:r>
            <a:endParaRPr/>
          </a:p>
          <a:p>
            <a:pPr indent="-533400" lvl="0" marL="609600" rtl="0" algn="l">
              <a:spcBef>
                <a:spcPts val="1200"/>
              </a:spcBef>
              <a:spcAft>
                <a:spcPts val="1200"/>
              </a:spcAft>
              <a:buSzPts val="3600"/>
              <a:buChar char="●"/>
            </a:pPr>
            <a:r>
              <a:rPr lang="en-US"/>
              <a:t>Data reduced from 70,000 rows to 67,633 rows</a:t>
            </a:r>
            <a:endParaRPr/>
          </a:p>
        </p:txBody>
      </p:sp>
      <p:pic>
        <p:nvPicPr>
          <p:cNvPr id="209" name="Google Shape;209;g303a16664d4_0_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067" y="1702933"/>
            <a:ext cx="2856279" cy="22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303a16664d4_0_4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883" y="1702933"/>
            <a:ext cx="2631700" cy="22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303a16664d4_0_4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5248" y="1702933"/>
            <a:ext cx="2477153" cy="22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3a16664d4_0_474"/>
          <p:cNvSpPr txBox="1"/>
          <p:nvPr>
            <p:ph type="title"/>
          </p:nvPr>
        </p:nvSpPr>
        <p:spPr>
          <a:xfrm>
            <a:off x="8" y="445206"/>
            <a:ext cx="15147600" cy="101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000"/>
              <a:t>Relationship between cardiovascular disease and blood pressure</a:t>
            </a:r>
            <a:r>
              <a:rPr lang="en-US" sz="3000"/>
              <a:t> (cont’d)</a:t>
            </a:r>
            <a:endParaRPr sz="3000"/>
          </a:p>
        </p:txBody>
      </p:sp>
      <p:sp>
        <p:nvSpPr>
          <p:cNvPr id="217" name="Google Shape;217;g303a16664d4_0_474"/>
          <p:cNvSpPr txBox="1"/>
          <p:nvPr>
            <p:ph idx="1" type="body"/>
          </p:nvPr>
        </p:nvSpPr>
        <p:spPr>
          <a:xfrm>
            <a:off x="554133" y="2048844"/>
            <a:ext cx="15147600" cy="607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33400" lvl="0" marL="609600" rtl="0" algn="l">
              <a:spcBef>
                <a:spcPts val="1200"/>
              </a:spcBef>
              <a:spcAft>
                <a:spcPts val="0"/>
              </a:spcAft>
              <a:buSzPts val="3600"/>
              <a:buChar char="●"/>
            </a:pPr>
            <a:r>
              <a:rPr lang="en-US"/>
              <a:t>Cardiovascular Disease is more prevalent in people with higher blood pressure</a:t>
            </a:r>
            <a:endParaRPr/>
          </a:p>
          <a:p>
            <a:pPr indent="-533400" lvl="0" marL="609600" rtl="0" algn="l">
              <a:spcBef>
                <a:spcPts val="1200"/>
              </a:spcBef>
              <a:spcAft>
                <a:spcPts val="1200"/>
              </a:spcAft>
              <a:buSzPts val="3600"/>
              <a:buChar char="●"/>
            </a:pPr>
            <a:r>
              <a:rPr lang="en-US"/>
              <a:t>Males and Females with Cardiovascular Disease have similar blood pressure</a:t>
            </a:r>
            <a:endParaRPr/>
          </a:p>
        </p:txBody>
      </p:sp>
      <p:pic>
        <p:nvPicPr>
          <p:cNvPr id="218" name="Google Shape;218;g303a16664d4_0_4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000" y="1679100"/>
            <a:ext cx="4298435" cy="28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2024-10-31T23:05:31Z</dcterms:created>
  <dc:creator>Elizabeth Jones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